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11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_rels/notesSlide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_rels/presentation.xml.rels" ContentType="application/vnd.openxmlformats-package.relationships+xml"/>
  <Override PartName="/ppt/media/image9.png" ContentType="image/png"/>
  <Override PartName="/ppt/media/image13.png" ContentType="image/png"/>
  <Override PartName="/ppt/media/image8.png" ContentType="image/png"/>
  <Override PartName="/ppt/media/image12.png" ContentType="image/png"/>
  <Override PartName="/ppt/media/image7.png" ContentType="image/png"/>
  <Override PartName="/ppt/media/image11.png" ContentType="image/png"/>
  <Override PartName="/ppt/media/image6.png" ContentType="image/png"/>
  <Override PartName="/ppt/media/image10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.png" ContentType="image/png"/>
  <Override PartName="/ppt/media/image24.png" ContentType="image/png"/>
  <Override PartName="/ppt/media/image2.png" ContentType="image/png"/>
  <Override PartName="/ppt/media/image25.png" ContentType="image/png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97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</p:sld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notesMaster" Target="notesMasters/notesMaster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1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Clique para mover o slide</a:t>
            </a: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pt-BR" sz="2000" spc="-1" strike="noStrike">
                <a:latin typeface="Arial"/>
              </a:rPr>
              <a:t>Clique para editar o formato de notas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pt-BR" sz="1400" spc="-1" strike="noStrike">
                <a:latin typeface="Times New Roman"/>
              </a:rPr>
              <a:t>&lt;cabeçalho&gt;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413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pt-BR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pt-BR" sz="1400" spc="-1" strike="noStrike">
                <a:latin typeface="Times New Roman"/>
              </a:rPr>
              <a:t>&lt;data/hora&gt;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414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pt-BR" sz="1400" spc="-1" strike="noStrike">
                <a:latin typeface="Times New Roman"/>
              </a:defRPr>
            </a:lvl1pPr>
          </a:lstStyle>
          <a:p>
            <a:r>
              <a:rPr b="0" lang="pt-BR" sz="1400" spc="-1" strike="noStrike">
                <a:latin typeface="Times New Roman"/>
              </a:rPr>
              <a:t>&lt;rodapé&gt;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415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pt-BR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B3032CEF-2ACF-4521-AC03-D627FA77B3BA}" type="slidenum">
              <a:rPr b="0" lang="pt-BR" sz="1400" spc="-1" strike="noStrike">
                <a:latin typeface="Times New Roman"/>
              </a:rPr>
              <a:t>&lt;número&gt;</a:t>
            </a:fld>
            <a:endParaRPr b="0" lang="pt-B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DA7D9EA-00B5-4EB4-8F33-D41B4226B54D}" type="slidenum">
              <a:rPr b="0" lang="en-US" sz="1200" spc="-1" strike="noStrike">
                <a:latin typeface="Times New Roman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566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FDF1606-87FF-4990-B8C3-680A9150EEBF}" type="slidenum">
              <a:rPr b="0" lang="en-US" sz="1200" spc="-1" strike="noStrike">
                <a:latin typeface="Times New Roman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542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86EEAF7-BF49-4538-828C-420E80712255}" type="slidenum">
              <a:rPr b="0" lang="en-US" sz="1200" spc="-1" strike="noStrike">
                <a:latin typeface="Times New Roman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545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EF58F2E-CACE-4A36-9847-32F36EF77779}" type="slidenum">
              <a:rPr b="0" lang="en-US" sz="1200" spc="-1" strike="noStrike">
                <a:latin typeface="Times New Roman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C5B1069-BE92-4187-BA80-7436F9F2B571}" type="slidenum">
              <a:rPr b="0" lang="en-US" sz="1200" spc="-1" strike="noStrike">
                <a:latin typeface="Times New Roman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551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24143A1-39DF-482D-8ED8-06A9698E5CD6}" type="slidenum">
              <a:rPr b="0" lang="en-US" sz="1200" spc="-1" strike="noStrike">
                <a:latin typeface="Times New Roman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554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B1E98B0-0947-4D26-999F-FF1CA3117A5F}" type="slidenum">
              <a:rPr b="0" lang="en-US" sz="1200" spc="-1" strike="noStrike">
                <a:latin typeface="Times New Roman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557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F9F34E9-6E61-485F-8031-4781F39C010C}" type="slidenum">
              <a:rPr b="0" lang="en-US" sz="1200" spc="-1" strike="noStrike">
                <a:latin typeface="Times New Roman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560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55F8787-6C17-4EFD-8B42-590101834A54}" type="slidenum">
              <a:rPr b="0" lang="en-US" sz="1200" spc="-1" strike="noStrike">
                <a:latin typeface="Times New Roman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563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93CA2CC-0630-4427-92B3-5952DCDC0472}" type="slidenum">
              <a:rPr b="0" lang="en-US" sz="1200" spc="-1" strike="noStrike">
                <a:latin typeface="Times New Roman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e6e2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8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</a:rPr>
              <a:t>2.º nível da estrutura de tópicos</a:t>
            </a:r>
            <a:endParaRPr b="0" lang="pt-B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3.º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e6e2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8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1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</a:rPr>
              <a:t>2.º nível da estrutura de tópicos</a:t>
            </a:r>
            <a:endParaRPr b="0" lang="pt-B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3.º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e6e2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8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</a:rPr>
              <a:t>2.º nível da estrutura de tópicos</a:t>
            </a:r>
            <a:endParaRPr b="0" lang="pt-B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3.º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e6e2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8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4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</a:rPr>
              <a:t>2.º nível da estrutura de tópicos</a:t>
            </a:r>
            <a:endParaRPr b="0" lang="pt-B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3.º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e6e2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8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5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</a:rPr>
              <a:t>2.º nível da estrutura de tópicos</a:t>
            </a:r>
            <a:endParaRPr b="0" lang="pt-B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3.º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e6e2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8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6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</a:rPr>
              <a:t>2.º nível da estrutura de tópicos</a:t>
            </a:r>
            <a:endParaRPr b="0" lang="pt-B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3.º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e6e2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8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7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</a:rPr>
              <a:t>2.º nível da estrutura de tópicos</a:t>
            </a:r>
            <a:endParaRPr b="0" lang="pt-B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3.º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e6e2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8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8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</a:rPr>
              <a:t>2.º nível da estrutura de tópicos</a:t>
            </a:r>
            <a:endParaRPr b="0" lang="pt-B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3.º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e6e2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8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9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</a:rPr>
              <a:t>2.º nível da estrutura de tópicos</a:t>
            </a:r>
            <a:endParaRPr b="0" lang="pt-B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3.º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e6e2d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9f8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0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</a:rPr>
              <a:t>2.º nível da estrutura de tópicos</a:t>
            </a:r>
            <a:endParaRPr b="0" lang="pt-B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3.º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09.xml"/><Relationship Id="rId3" Type="http://schemas.openxmlformats.org/officeDocument/2006/relationships/notesSlide" Target="../notesSlides/notesSlide10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6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7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85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97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ln w="0">
            <a:noFill/>
          </a:ln>
        </p:spPr>
      </p:pic>
      <p:sp>
        <p:nvSpPr>
          <p:cNvPr id="417" name="Text 0"/>
          <p:cNvSpPr/>
          <p:nvPr/>
        </p:nvSpPr>
        <p:spPr>
          <a:xfrm>
            <a:off x="793800" y="2872800"/>
            <a:ext cx="7556040" cy="141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Desenvolvendo o Planejamento dos Setores</a:t>
            </a:r>
            <a:endParaRPr b="0" lang="pt-BR" sz="4450" spc="-1" strike="noStrike">
              <a:latin typeface="Arial"/>
            </a:endParaRPr>
          </a:p>
        </p:txBody>
      </p:sp>
      <p:sp>
        <p:nvSpPr>
          <p:cNvPr id="418" name="Text 1"/>
          <p:cNvSpPr/>
          <p:nvPr/>
        </p:nvSpPr>
        <p:spPr>
          <a:xfrm>
            <a:off x="793800" y="4630680"/>
            <a:ext cx="755604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Um guia prático para estruturar o planejamento da sua célula e alcançar as metas do </a:t>
            </a:r>
            <a:r>
              <a:rPr b="1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1º semestre de 2026</a:t>
            </a: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.</a:t>
            </a:r>
            <a:endParaRPr b="0" lang="pt-BR" sz="1750" spc="-1" strike="noStrike">
              <a:latin typeface="Arial"/>
            </a:endParaRPr>
          </a:p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endParaRPr b="0" lang="pt-BR" sz="1750" spc="-1" strike="noStrike">
              <a:latin typeface="Arial"/>
            </a:endParaRPr>
          </a:p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Este é um exemplo.</a:t>
            </a:r>
            <a:endParaRPr b="0" lang="pt-BR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6040" cy="8229240"/>
          </a:xfrm>
          <a:prstGeom prst="rect">
            <a:avLst/>
          </a:prstGeom>
          <a:ln w="0">
            <a:noFill/>
          </a:ln>
        </p:spPr>
      </p:pic>
      <p:sp>
        <p:nvSpPr>
          <p:cNvPr id="519" name="Text 0"/>
          <p:cNvSpPr/>
          <p:nvPr/>
        </p:nvSpPr>
        <p:spPr>
          <a:xfrm>
            <a:off x="6156360" y="549360"/>
            <a:ext cx="5432400" cy="59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700"/>
              </a:lnSpc>
              <a:buNone/>
              <a:tabLst>
                <a:tab algn="l" pos="0"/>
              </a:tabLst>
            </a:pPr>
            <a:r>
              <a:rPr b="0" lang="en-US" sz="37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Iniciemos as Atividades!</a:t>
            </a:r>
            <a:endParaRPr b="0" lang="pt-BR" sz="3750" spc="-1" strike="noStrike">
              <a:latin typeface="Arial"/>
            </a:endParaRPr>
          </a:p>
        </p:txBody>
      </p:sp>
      <p:sp>
        <p:nvSpPr>
          <p:cNvPr id="520" name="Text 1"/>
          <p:cNvSpPr/>
          <p:nvPr/>
        </p:nvSpPr>
        <p:spPr>
          <a:xfrm>
            <a:off x="6156360" y="1389600"/>
            <a:ext cx="7804080" cy="56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161613"/>
                </a:solidFill>
                <a:latin typeface="Inter"/>
                <a:ea typeface="Inter"/>
              </a:rPr>
              <a:t>Concluímos o planejamento da célula. Já sabemos </a:t>
            </a:r>
            <a:r>
              <a:rPr b="1" lang="en-US" sz="1500" spc="-1" strike="noStrike">
                <a:solidFill>
                  <a:srgbClr val="161613"/>
                </a:solidFill>
                <a:latin typeface="Inter"/>
                <a:ea typeface="Inter"/>
              </a:rPr>
              <a:t>o que fazer</a:t>
            </a:r>
            <a:r>
              <a:rPr b="0" lang="en-US" sz="1500" spc="-1" strike="noStrike">
                <a:solidFill>
                  <a:srgbClr val="161613"/>
                </a:solidFill>
                <a:latin typeface="Inter"/>
                <a:ea typeface="Inter"/>
              </a:rPr>
              <a:t>, </a:t>
            </a:r>
            <a:r>
              <a:rPr b="1" lang="en-US" sz="1500" spc="-1" strike="noStrike">
                <a:solidFill>
                  <a:srgbClr val="161613"/>
                </a:solidFill>
                <a:latin typeface="Inter"/>
                <a:ea typeface="Inter"/>
              </a:rPr>
              <a:t>como fazer</a:t>
            </a:r>
            <a:r>
              <a:rPr b="0" lang="en-US" sz="1500" spc="-1" strike="noStrike">
                <a:solidFill>
                  <a:srgbClr val="161613"/>
                </a:solidFill>
                <a:latin typeface="Inter"/>
                <a:ea typeface="Inter"/>
              </a:rPr>
              <a:t> e </a:t>
            </a:r>
            <a:r>
              <a:rPr b="1" lang="en-US" sz="1500" spc="-1" strike="noStrike">
                <a:solidFill>
                  <a:srgbClr val="161613"/>
                </a:solidFill>
                <a:latin typeface="Inter"/>
                <a:ea typeface="Inter"/>
              </a:rPr>
              <a:t>quais ações</a:t>
            </a:r>
            <a:r>
              <a:rPr b="0" lang="en-US" sz="1500" spc="-1" strike="noStrike">
                <a:solidFill>
                  <a:srgbClr val="161613"/>
                </a:solidFill>
                <a:latin typeface="Inter"/>
                <a:ea typeface="Inter"/>
              </a:rPr>
              <a:t> são necessárias para concretizar nossos objetivos.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521" name="Text 2"/>
          <p:cNvSpPr/>
          <p:nvPr/>
        </p:nvSpPr>
        <p:spPr>
          <a:xfrm>
            <a:off x="6156360" y="2135520"/>
            <a:ext cx="382320" cy="23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161613"/>
                </a:solidFill>
                <a:latin typeface="DM Sans Light"/>
                <a:ea typeface="DM Sans Light"/>
              </a:rPr>
              <a:t>01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522" name="Shape 3"/>
          <p:cNvSpPr/>
          <p:nvPr/>
        </p:nvSpPr>
        <p:spPr>
          <a:xfrm>
            <a:off x="6156360" y="2437920"/>
            <a:ext cx="7804080" cy="22680"/>
          </a:xfrm>
          <a:prstGeom prst="rect">
            <a:avLst/>
          </a:prstGeom>
          <a:solidFill>
            <a:srgbClr val="28282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Text 4"/>
          <p:cNvSpPr/>
          <p:nvPr/>
        </p:nvSpPr>
        <p:spPr>
          <a:xfrm>
            <a:off x="6156360" y="2579400"/>
            <a:ext cx="2391840" cy="29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350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Analisar</a:t>
            </a:r>
            <a:endParaRPr b="0" lang="pt-BR" sz="1850" spc="-1" strike="noStrike">
              <a:latin typeface="Arial"/>
            </a:endParaRPr>
          </a:p>
        </p:txBody>
      </p:sp>
      <p:sp>
        <p:nvSpPr>
          <p:cNvPr id="524" name="Text 5"/>
          <p:cNvSpPr/>
          <p:nvPr/>
        </p:nvSpPr>
        <p:spPr>
          <a:xfrm>
            <a:off x="6156360" y="2975040"/>
            <a:ext cx="7804080" cy="28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161613"/>
                </a:solidFill>
                <a:latin typeface="Inter"/>
                <a:ea typeface="Inter"/>
              </a:rPr>
              <a:t>Situação atual da célula frente à Missão.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525" name="Text 6"/>
          <p:cNvSpPr/>
          <p:nvPr/>
        </p:nvSpPr>
        <p:spPr>
          <a:xfrm>
            <a:off x="6156360" y="3562200"/>
            <a:ext cx="382320" cy="23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161613"/>
                </a:solidFill>
                <a:latin typeface="DM Sans Light"/>
                <a:ea typeface="DM Sans Light"/>
              </a:rPr>
              <a:t>02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526" name="Shape 7"/>
          <p:cNvSpPr/>
          <p:nvPr/>
        </p:nvSpPr>
        <p:spPr>
          <a:xfrm>
            <a:off x="6156360" y="3864240"/>
            <a:ext cx="7804080" cy="22680"/>
          </a:xfrm>
          <a:prstGeom prst="rect">
            <a:avLst/>
          </a:prstGeom>
          <a:solidFill>
            <a:srgbClr val="28282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Text 8"/>
          <p:cNvSpPr/>
          <p:nvPr/>
        </p:nvSpPr>
        <p:spPr>
          <a:xfrm>
            <a:off x="6156360" y="4005720"/>
            <a:ext cx="2391840" cy="29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350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Planejar</a:t>
            </a:r>
            <a:endParaRPr b="0" lang="pt-BR" sz="1850" spc="-1" strike="noStrike">
              <a:latin typeface="Arial"/>
            </a:endParaRPr>
          </a:p>
        </p:txBody>
      </p:sp>
      <p:sp>
        <p:nvSpPr>
          <p:cNvPr id="528" name="Text 9"/>
          <p:cNvSpPr/>
          <p:nvPr/>
        </p:nvSpPr>
        <p:spPr>
          <a:xfrm>
            <a:off x="6156360" y="4401360"/>
            <a:ext cx="7804080" cy="28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161613"/>
                </a:solidFill>
                <a:latin typeface="Inter"/>
                <a:ea typeface="Inter"/>
              </a:rPr>
              <a:t>Definir metas desafiadoras com valor e prazo.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529" name="Text 10"/>
          <p:cNvSpPr/>
          <p:nvPr/>
        </p:nvSpPr>
        <p:spPr>
          <a:xfrm>
            <a:off x="6156360" y="4988520"/>
            <a:ext cx="382320" cy="23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161613"/>
                </a:solidFill>
                <a:latin typeface="DM Sans Light"/>
                <a:ea typeface="DM Sans Light"/>
              </a:rPr>
              <a:t>03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530" name="Shape 11"/>
          <p:cNvSpPr/>
          <p:nvPr/>
        </p:nvSpPr>
        <p:spPr>
          <a:xfrm>
            <a:off x="6156360" y="5290920"/>
            <a:ext cx="7804080" cy="22680"/>
          </a:xfrm>
          <a:prstGeom prst="rect">
            <a:avLst/>
          </a:prstGeom>
          <a:solidFill>
            <a:srgbClr val="28282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Text 12"/>
          <p:cNvSpPr/>
          <p:nvPr/>
        </p:nvSpPr>
        <p:spPr>
          <a:xfrm>
            <a:off x="6156360" y="5432400"/>
            <a:ext cx="2391840" cy="29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350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Executar</a:t>
            </a:r>
            <a:endParaRPr b="0" lang="pt-BR" sz="1850" spc="-1" strike="noStrike">
              <a:latin typeface="Arial"/>
            </a:endParaRPr>
          </a:p>
        </p:txBody>
      </p:sp>
      <p:sp>
        <p:nvSpPr>
          <p:cNvPr id="532" name="Text 13"/>
          <p:cNvSpPr/>
          <p:nvPr/>
        </p:nvSpPr>
        <p:spPr>
          <a:xfrm>
            <a:off x="6156360" y="5828040"/>
            <a:ext cx="7804080" cy="28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161613"/>
                </a:solidFill>
                <a:latin typeface="Inter"/>
                <a:ea typeface="Inter"/>
              </a:rPr>
              <a:t>Implementar o plano de ação com responsáveis.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533" name="Text 14"/>
          <p:cNvSpPr/>
          <p:nvPr/>
        </p:nvSpPr>
        <p:spPr>
          <a:xfrm>
            <a:off x="6156360" y="6415200"/>
            <a:ext cx="382320" cy="23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161613"/>
                </a:solidFill>
                <a:latin typeface="DM Sans Light"/>
                <a:ea typeface="DM Sans Light"/>
              </a:rPr>
              <a:t>04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534" name="Shape 15"/>
          <p:cNvSpPr/>
          <p:nvPr/>
        </p:nvSpPr>
        <p:spPr>
          <a:xfrm>
            <a:off x="6156360" y="6717240"/>
            <a:ext cx="7804080" cy="22680"/>
          </a:xfrm>
          <a:prstGeom prst="rect">
            <a:avLst/>
          </a:prstGeom>
          <a:solidFill>
            <a:srgbClr val="28282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Text 16"/>
          <p:cNvSpPr/>
          <p:nvPr/>
        </p:nvSpPr>
        <p:spPr>
          <a:xfrm>
            <a:off x="6156360" y="6858720"/>
            <a:ext cx="2391840" cy="29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350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Monitorar</a:t>
            </a:r>
            <a:endParaRPr b="0" lang="pt-BR" sz="1850" spc="-1" strike="noStrike">
              <a:latin typeface="Arial"/>
            </a:endParaRPr>
          </a:p>
        </p:txBody>
      </p:sp>
      <p:sp>
        <p:nvSpPr>
          <p:cNvPr id="536" name="Text 17"/>
          <p:cNvSpPr/>
          <p:nvPr/>
        </p:nvSpPr>
        <p:spPr>
          <a:xfrm>
            <a:off x="6156360" y="7254360"/>
            <a:ext cx="7804080" cy="28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161613"/>
                </a:solidFill>
                <a:latin typeface="Inter"/>
                <a:ea typeface="Inter"/>
              </a:rPr>
              <a:t>Acompanhar indicadores e corrigir desvios.</a:t>
            </a:r>
            <a:endParaRPr b="0" lang="pt-BR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 0"/>
          <p:cNvSpPr/>
          <p:nvPr/>
        </p:nvSpPr>
        <p:spPr>
          <a:xfrm>
            <a:off x="781560" y="635760"/>
            <a:ext cx="5581800" cy="69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451"/>
              </a:lnSpc>
              <a:buNone/>
              <a:tabLst>
                <a:tab algn="l" pos="0"/>
              </a:tabLst>
            </a:pPr>
            <a:r>
              <a:rPr b="0" lang="en-US" sz="43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Quem Somos</a:t>
            </a:r>
            <a:endParaRPr b="0" lang="pt-BR" sz="4350" spc="-1" strike="noStrike">
              <a:latin typeface="Arial"/>
            </a:endParaRPr>
          </a:p>
        </p:txBody>
      </p:sp>
      <p:pic>
        <p:nvPicPr>
          <p:cNvPr id="420" name="Image 0" descr="preencoded.png"/>
          <p:cNvPicPr/>
          <p:nvPr/>
        </p:nvPicPr>
        <p:blipFill>
          <a:blip r:embed="rId1"/>
          <a:stretch/>
        </p:blipFill>
        <p:spPr>
          <a:xfrm>
            <a:off x="781560" y="2275920"/>
            <a:ext cx="8303040" cy="4704840"/>
          </a:xfrm>
          <a:prstGeom prst="rect">
            <a:avLst/>
          </a:prstGeom>
          <a:ln w="0">
            <a:noFill/>
          </a:ln>
        </p:spPr>
      </p:pic>
      <p:sp>
        <p:nvSpPr>
          <p:cNvPr id="421" name="Shape 1"/>
          <p:cNvSpPr/>
          <p:nvPr/>
        </p:nvSpPr>
        <p:spPr>
          <a:xfrm>
            <a:off x="9636840" y="1910520"/>
            <a:ext cx="2005560" cy="416880"/>
          </a:xfrm>
          <a:prstGeom prst="roundRect">
            <a:avLst>
              <a:gd name="adj" fmla="val 6421"/>
            </a:avLst>
          </a:prstGeom>
          <a:solidFill>
            <a:srgbClr val="e3e3e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Text 2"/>
          <p:cNvSpPr/>
          <p:nvPr/>
        </p:nvSpPr>
        <p:spPr>
          <a:xfrm>
            <a:off x="9770760" y="1977480"/>
            <a:ext cx="1737720" cy="28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161613"/>
                </a:solidFill>
                <a:latin typeface="Inter"/>
                <a:ea typeface="Inter"/>
              </a:rPr>
              <a:t>NOSSA IDENTIDADE</a:t>
            </a:r>
            <a:endParaRPr b="0" lang="pt-BR" sz="1400" spc="-1" strike="noStrike">
              <a:latin typeface="Arial"/>
            </a:endParaRPr>
          </a:p>
        </p:txBody>
      </p:sp>
      <p:sp>
        <p:nvSpPr>
          <p:cNvPr id="423" name="Text 3"/>
          <p:cNvSpPr/>
          <p:nvPr/>
        </p:nvSpPr>
        <p:spPr>
          <a:xfrm>
            <a:off x="9636840" y="2415600"/>
            <a:ext cx="2790720" cy="3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21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Missão</a:t>
            </a:r>
            <a:endParaRPr b="0" lang="pt-BR" sz="2150" spc="-1" strike="noStrike">
              <a:latin typeface="Arial"/>
            </a:endParaRPr>
          </a:p>
        </p:txBody>
      </p:sp>
      <p:sp>
        <p:nvSpPr>
          <p:cNvPr id="424" name="Text 4"/>
          <p:cNvSpPr/>
          <p:nvPr/>
        </p:nvSpPr>
        <p:spPr>
          <a:xfrm>
            <a:off x="9636840" y="2984400"/>
            <a:ext cx="4219200" cy="177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Prestar serviços de obras rodoviárias, civis e infraestrutura com preço justo, qualidade, eficiência e inovação, unindo segurança, produtividade e sustentabilidade.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25" name="Text 5"/>
          <p:cNvSpPr/>
          <p:nvPr/>
        </p:nvSpPr>
        <p:spPr>
          <a:xfrm>
            <a:off x="9636840" y="4975920"/>
            <a:ext cx="2790720" cy="3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21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Visão</a:t>
            </a:r>
            <a:endParaRPr b="0" lang="pt-BR" sz="2150" spc="-1" strike="noStrike">
              <a:latin typeface="Arial"/>
            </a:endParaRPr>
          </a:p>
        </p:txBody>
      </p:sp>
      <p:sp>
        <p:nvSpPr>
          <p:cNvPr id="426" name="Text 6"/>
          <p:cNvSpPr/>
          <p:nvPr/>
        </p:nvSpPr>
        <p:spPr>
          <a:xfrm>
            <a:off x="9636840" y="5544360"/>
            <a:ext cx="42192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Ser reconhecida pelo Valor.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27" name="Text 7"/>
          <p:cNvSpPr/>
          <p:nvPr/>
        </p:nvSpPr>
        <p:spPr>
          <a:xfrm>
            <a:off x="9636840" y="6118560"/>
            <a:ext cx="2790720" cy="3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21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Negócio</a:t>
            </a:r>
            <a:endParaRPr b="0" lang="pt-BR" sz="2150" spc="-1" strike="noStrike">
              <a:latin typeface="Arial"/>
            </a:endParaRPr>
          </a:p>
        </p:txBody>
      </p:sp>
      <p:sp>
        <p:nvSpPr>
          <p:cNvPr id="428" name="Text 8"/>
          <p:cNvSpPr/>
          <p:nvPr/>
        </p:nvSpPr>
        <p:spPr>
          <a:xfrm>
            <a:off x="9636840" y="6687000"/>
            <a:ext cx="421920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Obras de engenharia focadas em </a:t>
            </a:r>
            <a:r>
              <a:rPr b="1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drenagem e terraplanagem</a:t>
            </a: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.</a:t>
            </a:r>
            <a:endParaRPr b="0" lang="pt-BR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ext 0"/>
          <p:cNvSpPr/>
          <p:nvPr/>
        </p:nvSpPr>
        <p:spPr>
          <a:xfrm>
            <a:off x="793800" y="1206000"/>
            <a:ext cx="567036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Nossos Princípios</a:t>
            </a:r>
            <a:endParaRPr b="0" lang="pt-BR" sz="4450" spc="-1" strike="noStrike">
              <a:latin typeface="Arial"/>
            </a:endParaRPr>
          </a:p>
        </p:txBody>
      </p:sp>
      <p:sp>
        <p:nvSpPr>
          <p:cNvPr id="430" name="Shape 1"/>
          <p:cNvSpPr/>
          <p:nvPr/>
        </p:nvSpPr>
        <p:spPr>
          <a:xfrm>
            <a:off x="793800" y="2368440"/>
            <a:ext cx="6407640" cy="2214000"/>
          </a:xfrm>
          <a:prstGeom prst="roundRect">
            <a:avLst>
              <a:gd name="adj" fmla="val 1537"/>
            </a:avLst>
          </a:prstGeom>
          <a:solidFill>
            <a:srgbClr val="edebe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Shape 2"/>
          <p:cNvSpPr/>
          <p:nvPr/>
        </p:nvSpPr>
        <p:spPr>
          <a:xfrm>
            <a:off x="1020600" y="2595240"/>
            <a:ext cx="680040" cy="680040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2" name="Image 0" descr="preencoded.png"/>
          <p:cNvPicPr/>
          <p:nvPr/>
        </p:nvPicPr>
        <p:blipFill>
          <a:blip r:embed="rId1"/>
          <a:stretch/>
        </p:blipFill>
        <p:spPr>
          <a:xfrm>
            <a:off x="1207800" y="2782080"/>
            <a:ext cx="305640" cy="305640"/>
          </a:xfrm>
          <a:prstGeom prst="rect">
            <a:avLst/>
          </a:prstGeom>
          <a:ln w="0">
            <a:noFill/>
          </a:ln>
        </p:spPr>
      </p:pic>
      <p:sp>
        <p:nvSpPr>
          <p:cNvPr id="433" name="Text 3"/>
          <p:cNvSpPr/>
          <p:nvPr/>
        </p:nvSpPr>
        <p:spPr>
          <a:xfrm>
            <a:off x="1020600" y="350244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Resiliência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434" name="Text 4"/>
          <p:cNvSpPr/>
          <p:nvPr/>
        </p:nvSpPr>
        <p:spPr>
          <a:xfrm>
            <a:off x="1020600" y="3992760"/>
            <a:ext cx="59540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Superar desafios com firmeza e adaptabilidade.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35" name="Shape 5"/>
          <p:cNvSpPr/>
          <p:nvPr/>
        </p:nvSpPr>
        <p:spPr>
          <a:xfrm>
            <a:off x="7428600" y="2368440"/>
            <a:ext cx="6407640" cy="2214000"/>
          </a:xfrm>
          <a:prstGeom prst="roundRect">
            <a:avLst>
              <a:gd name="adj" fmla="val 1537"/>
            </a:avLst>
          </a:prstGeom>
          <a:solidFill>
            <a:srgbClr val="edebe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Shape 6"/>
          <p:cNvSpPr/>
          <p:nvPr/>
        </p:nvSpPr>
        <p:spPr>
          <a:xfrm>
            <a:off x="7655400" y="2595240"/>
            <a:ext cx="680040" cy="680040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7" name="Image 1" descr="preencoded.png"/>
          <p:cNvPicPr/>
          <p:nvPr/>
        </p:nvPicPr>
        <p:blipFill>
          <a:blip r:embed="rId2"/>
          <a:stretch/>
        </p:blipFill>
        <p:spPr>
          <a:xfrm>
            <a:off x="7842600" y="2782080"/>
            <a:ext cx="305640" cy="305640"/>
          </a:xfrm>
          <a:prstGeom prst="rect">
            <a:avLst/>
          </a:prstGeom>
          <a:ln w="0">
            <a:noFill/>
          </a:ln>
        </p:spPr>
      </p:pic>
      <p:sp>
        <p:nvSpPr>
          <p:cNvPr id="438" name="Text 7"/>
          <p:cNvSpPr/>
          <p:nvPr/>
        </p:nvSpPr>
        <p:spPr>
          <a:xfrm>
            <a:off x="7655400" y="350244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Compromisso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439" name="Text 8"/>
          <p:cNvSpPr/>
          <p:nvPr/>
        </p:nvSpPr>
        <p:spPr>
          <a:xfrm>
            <a:off x="7655400" y="3992760"/>
            <a:ext cx="59540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Cumprir o que foi prometido com dedicação.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40" name="Shape 9"/>
          <p:cNvSpPr/>
          <p:nvPr/>
        </p:nvSpPr>
        <p:spPr>
          <a:xfrm>
            <a:off x="793800" y="4809240"/>
            <a:ext cx="6407640" cy="2214000"/>
          </a:xfrm>
          <a:prstGeom prst="roundRect">
            <a:avLst>
              <a:gd name="adj" fmla="val 1537"/>
            </a:avLst>
          </a:prstGeom>
          <a:solidFill>
            <a:srgbClr val="edebe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Shape 10"/>
          <p:cNvSpPr/>
          <p:nvPr/>
        </p:nvSpPr>
        <p:spPr>
          <a:xfrm>
            <a:off x="1020600" y="5036400"/>
            <a:ext cx="680040" cy="680040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2" name="Image 2" descr="preencoded.png"/>
          <p:cNvPicPr/>
          <p:nvPr/>
        </p:nvPicPr>
        <p:blipFill>
          <a:blip r:embed="rId3"/>
          <a:stretch/>
        </p:blipFill>
        <p:spPr>
          <a:xfrm>
            <a:off x="1207800" y="5223240"/>
            <a:ext cx="305640" cy="305640"/>
          </a:xfrm>
          <a:prstGeom prst="rect">
            <a:avLst/>
          </a:prstGeom>
          <a:ln w="0">
            <a:noFill/>
          </a:ln>
        </p:spPr>
      </p:pic>
      <p:sp>
        <p:nvSpPr>
          <p:cNvPr id="443" name="Text 11"/>
          <p:cNvSpPr/>
          <p:nvPr/>
        </p:nvSpPr>
        <p:spPr>
          <a:xfrm>
            <a:off x="1020600" y="594360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Justiça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444" name="Text 12"/>
          <p:cNvSpPr/>
          <p:nvPr/>
        </p:nvSpPr>
        <p:spPr>
          <a:xfrm>
            <a:off x="1020600" y="6433920"/>
            <a:ext cx="59540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Agir com equidade em todas as relações.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45" name="Shape 13"/>
          <p:cNvSpPr/>
          <p:nvPr/>
        </p:nvSpPr>
        <p:spPr>
          <a:xfrm>
            <a:off x="7428600" y="4809240"/>
            <a:ext cx="6407640" cy="2214000"/>
          </a:xfrm>
          <a:prstGeom prst="roundRect">
            <a:avLst>
              <a:gd name="adj" fmla="val 1537"/>
            </a:avLst>
          </a:prstGeom>
          <a:solidFill>
            <a:srgbClr val="edebe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Shape 14"/>
          <p:cNvSpPr/>
          <p:nvPr/>
        </p:nvSpPr>
        <p:spPr>
          <a:xfrm>
            <a:off x="7655400" y="5036400"/>
            <a:ext cx="680040" cy="680040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7" name="Image 3" descr="preencoded.png"/>
          <p:cNvPicPr/>
          <p:nvPr/>
        </p:nvPicPr>
        <p:blipFill>
          <a:blip r:embed="rId4"/>
          <a:stretch/>
        </p:blipFill>
        <p:spPr>
          <a:xfrm>
            <a:off x="7842600" y="5223240"/>
            <a:ext cx="305640" cy="305640"/>
          </a:xfrm>
          <a:prstGeom prst="rect">
            <a:avLst/>
          </a:prstGeom>
          <a:ln w="0">
            <a:noFill/>
          </a:ln>
        </p:spPr>
      </p:pic>
      <p:sp>
        <p:nvSpPr>
          <p:cNvPr id="448" name="Text 15"/>
          <p:cNvSpPr/>
          <p:nvPr/>
        </p:nvSpPr>
        <p:spPr>
          <a:xfrm>
            <a:off x="7655400" y="594360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Lealdade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449" name="Text 16"/>
          <p:cNvSpPr/>
          <p:nvPr/>
        </p:nvSpPr>
        <p:spPr>
          <a:xfrm>
            <a:off x="7655400" y="6433920"/>
            <a:ext cx="59540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Manter vínculos sólidos com equipe e clientes.</a:t>
            </a:r>
            <a:endParaRPr b="0" lang="pt-BR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ln w="0">
            <a:noFill/>
          </a:ln>
        </p:spPr>
      </p:pic>
      <p:sp>
        <p:nvSpPr>
          <p:cNvPr id="451" name="Text 0"/>
          <p:cNvSpPr/>
          <p:nvPr/>
        </p:nvSpPr>
        <p:spPr>
          <a:xfrm>
            <a:off x="793800" y="2118960"/>
            <a:ext cx="622944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O Que é Planejamento?</a:t>
            </a:r>
            <a:endParaRPr b="0" lang="pt-BR" sz="4450" spc="-1" strike="noStrike">
              <a:latin typeface="Arial"/>
            </a:endParaRPr>
          </a:p>
        </p:txBody>
      </p:sp>
      <p:sp>
        <p:nvSpPr>
          <p:cNvPr id="452" name="Text 1"/>
          <p:cNvSpPr/>
          <p:nvPr/>
        </p:nvSpPr>
        <p:spPr>
          <a:xfrm>
            <a:off x="1134000" y="3422880"/>
            <a:ext cx="7215840" cy="108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"O planejamento é o lado racional da ação — um processo de deliberação que escolhe e organiza ações, antecipando os resultados esperados."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53" name="Shape 2"/>
          <p:cNvSpPr/>
          <p:nvPr/>
        </p:nvSpPr>
        <p:spPr>
          <a:xfrm>
            <a:off x="793800" y="3167640"/>
            <a:ext cx="30240" cy="1598760"/>
          </a:xfrm>
          <a:prstGeom prst="rect">
            <a:avLst/>
          </a:prstGeom>
          <a:solidFill>
            <a:srgbClr val="28282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Text 3"/>
          <p:cNvSpPr/>
          <p:nvPr/>
        </p:nvSpPr>
        <p:spPr>
          <a:xfrm>
            <a:off x="793800" y="5022000"/>
            <a:ext cx="7556040" cy="108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Administrar é obter resultados por meio das pessoas coordenadas, mantendo a organização coesa e funcionando. </a:t>
            </a:r>
            <a:r>
              <a:rPr b="0" i="1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(Lacombe, 2003 / Drucker, 1998)</a:t>
            </a:r>
            <a:endParaRPr b="0" lang="pt-BR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ext 0"/>
          <p:cNvSpPr/>
          <p:nvPr/>
        </p:nvSpPr>
        <p:spPr>
          <a:xfrm>
            <a:off x="781560" y="619560"/>
            <a:ext cx="5581800" cy="69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451"/>
              </a:lnSpc>
              <a:buNone/>
              <a:tabLst>
                <a:tab algn="l" pos="0"/>
              </a:tabLst>
            </a:pPr>
            <a:r>
              <a:rPr b="0" lang="en-US" sz="43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O Ciclo PDCA</a:t>
            </a:r>
            <a:endParaRPr b="0" lang="pt-BR" sz="4350" spc="-1" strike="noStrike">
              <a:latin typeface="Arial"/>
            </a:endParaRPr>
          </a:p>
        </p:txBody>
      </p:sp>
      <p:pic>
        <p:nvPicPr>
          <p:cNvPr id="456" name="Image 0" descr="preencoded.png"/>
          <p:cNvPicPr/>
          <p:nvPr/>
        </p:nvPicPr>
        <p:blipFill>
          <a:blip r:embed="rId1"/>
          <a:stretch/>
        </p:blipFill>
        <p:spPr>
          <a:xfrm>
            <a:off x="1069200" y="1756800"/>
            <a:ext cx="12491640" cy="4897080"/>
          </a:xfrm>
          <a:prstGeom prst="rect">
            <a:avLst/>
          </a:prstGeom>
          <a:ln w="0">
            <a:noFill/>
          </a:ln>
        </p:spPr>
      </p:pic>
      <p:sp>
        <p:nvSpPr>
          <p:cNvPr id="457" name="Text 1"/>
          <p:cNvSpPr/>
          <p:nvPr/>
        </p:nvSpPr>
        <p:spPr>
          <a:xfrm>
            <a:off x="1368000" y="1996920"/>
            <a:ext cx="2286360" cy="36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r"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23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Planejar metas</a:t>
            </a:r>
            <a:endParaRPr b="0" lang="pt-BR" sz="2300" spc="-1" strike="noStrike">
              <a:latin typeface="Arial"/>
            </a:endParaRPr>
          </a:p>
        </p:txBody>
      </p:sp>
      <p:sp>
        <p:nvSpPr>
          <p:cNvPr id="458" name="Text 2"/>
          <p:cNvSpPr/>
          <p:nvPr/>
        </p:nvSpPr>
        <p:spPr>
          <a:xfrm>
            <a:off x="10975320" y="1996920"/>
            <a:ext cx="2286360" cy="36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23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Executar plano</a:t>
            </a:r>
            <a:endParaRPr b="0" lang="pt-BR" sz="2300" spc="-1" strike="noStrike">
              <a:latin typeface="Arial"/>
            </a:endParaRPr>
          </a:p>
        </p:txBody>
      </p:sp>
      <p:sp>
        <p:nvSpPr>
          <p:cNvPr id="459" name="Text 3"/>
          <p:cNvSpPr/>
          <p:nvPr/>
        </p:nvSpPr>
        <p:spPr>
          <a:xfrm>
            <a:off x="10975320" y="5679000"/>
            <a:ext cx="2286360" cy="73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23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Verificar indicadores</a:t>
            </a:r>
            <a:endParaRPr b="0" lang="pt-BR" sz="2300" spc="-1" strike="noStrike">
              <a:latin typeface="Arial"/>
            </a:endParaRPr>
          </a:p>
        </p:txBody>
      </p:sp>
      <p:sp>
        <p:nvSpPr>
          <p:cNvPr id="460" name="Text 4"/>
          <p:cNvSpPr/>
          <p:nvPr/>
        </p:nvSpPr>
        <p:spPr>
          <a:xfrm>
            <a:off x="1368000" y="6046200"/>
            <a:ext cx="2286360" cy="36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r"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23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Agir e corrigir</a:t>
            </a:r>
            <a:endParaRPr b="0" lang="pt-BR" sz="2300" spc="-1" strike="noStrike">
              <a:latin typeface="Arial"/>
            </a:endParaRPr>
          </a:p>
        </p:txBody>
      </p:sp>
      <p:sp>
        <p:nvSpPr>
          <p:cNvPr id="461" name="Text 5"/>
          <p:cNvSpPr/>
          <p:nvPr/>
        </p:nvSpPr>
        <p:spPr>
          <a:xfrm>
            <a:off x="781560" y="6901200"/>
            <a:ext cx="1306728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Evolução das funções de Fayol (POCCC), o PDCA garante um processo contínuo e cíclico de tomada de decisões, com realimentação constante de situações, propostas e resultados.</a:t>
            </a:r>
            <a:endParaRPr b="0" lang="pt-BR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ext 0"/>
          <p:cNvSpPr/>
          <p:nvPr/>
        </p:nvSpPr>
        <p:spPr>
          <a:xfrm>
            <a:off x="793800" y="920520"/>
            <a:ext cx="826848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Quando Planejar é Necessário?</a:t>
            </a:r>
            <a:endParaRPr b="0" lang="pt-BR" sz="4450" spc="-1" strike="noStrike">
              <a:latin typeface="Arial"/>
            </a:endParaRPr>
          </a:p>
        </p:txBody>
      </p:sp>
      <p:sp>
        <p:nvSpPr>
          <p:cNvPr id="463" name="Shape 1"/>
          <p:cNvSpPr/>
          <p:nvPr/>
        </p:nvSpPr>
        <p:spPr>
          <a:xfrm>
            <a:off x="793800" y="2224440"/>
            <a:ext cx="6244200" cy="1458360"/>
          </a:xfrm>
          <a:prstGeom prst="roundRect">
            <a:avLst>
              <a:gd name="adj" fmla="val 10030"/>
            </a:avLst>
          </a:prstGeom>
          <a:solidFill>
            <a:srgbClr val="f9f8f5"/>
          </a:solidFill>
          <a:ln w="30480">
            <a:solidFill>
              <a:srgbClr val="d3d1c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Shape 2"/>
          <p:cNvSpPr/>
          <p:nvPr/>
        </p:nvSpPr>
        <p:spPr>
          <a:xfrm>
            <a:off x="763200" y="2224440"/>
            <a:ext cx="121680" cy="1458360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Text 3"/>
          <p:cNvSpPr/>
          <p:nvPr/>
        </p:nvSpPr>
        <p:spPr>
          <a:xfrm>
            <a:off x="1142640" y="248184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Alto Risco ou Custo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466" name="Text 4"/>
          <p:cNvSpPr/>
          <p:nvPr/>
        </p:nvSpPr>
        <p:spPr>
          <a:xfrm>
            <a:off x="1142640" y="3062880"/>
            <a:ext cx="56383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Ambientes críticos exigem direção clara.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67" name="Shape 5"/>
          <p:cNvSpPr/>
          <p:nvPr/>
        </p:nvSpPr>
        <p:spPr>
          <a:xfrm>
            <a:off x="793800" y="3909960"/>
            <a:ext cx="6244200" cy="1458360"/>
          </a:xfrm>
          <a:prstGeom prst="roundRect">
            <a:avLst>
              <a:gd name="adj" fmla="val 10030"/>
            </a:avLst>
          </a:prstGeom>
          <a:solidFill>
            <a:srgbClr val="f9f8f5"/>
          </a:solidFill>
          <a:ln w="30480">
            <a:solidFill>
              <a:srgbClr val="d3d1c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Shape 6"/>
          <p:cNvSpPr/>
          <p:nvPr/>
        </p:nvSpPr>
        <p:spPr>
          <a:xfrm>
            <a:off x="763200" y="3909960"/>
            <a:ext cx="121680" cy="1458360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Text 7"/>
          <p:cNvSpPr/>
          <p:nvPr/>
        </p:nvSpPr>
        <p:spPr>
          <a:xfrm>
            <a:off x="1142640" y="4167360"/>
            <a:ext cx="292464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Atividade em Parceria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470" name="Text 8"/>
          <p:cNvSpPr/>
          <p:nvPr/>
        </p:nvSpPr>
        <p:spPr>
          <a:xfrm>
            <a:off x="1142640" y="4748400"/>
            <a:ext cx="56383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Ações compartilhadas precisam de alinhamento.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71" name="Shape 9"/>
          <p:cNvSpPr/>
          <p:nvPr/>
        </p:nvSpPr>
        <p:spPr>
          <a:xfrm>
            <a:off x="793800" y="5595480"/>
            <a:ext cx="6244200" cy="1458360"/>
          </a:xfrm>
          <a:prstGeom prst="roundRect">
            <a:avLst>
              <a:gd name="adj" fmla="val 10030"/>
            </a:avLst>
          </a:prstGeom>
          <a:solidFill>
            <a:srgbClr val="f9f8f5"/>
          </a:solidFill>
          <a:ln w="30480">
            <a:solidFill>
              <a:srgbClr val="d3d1c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2" name="Shape 10"/>
          <p:cNvSpPr/>
          <p:nvPr/>
        </p:nvSpPr>
        <p:spPr>
          <a:xfrm>
            <a:off x="763200" y="5595480"/>
            <a:ext cx="121680" cy="1458360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Text 11"/>
          <p:cNvSpPr/>
          <p:nvPr/>
        </p:nvSpPr>
        <p:spPr>
          <a:xfrm>
            <a:off x="1142640" y="585252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Sistemas Dinâmicos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474" name="Text 12"/>
          <p:cNvSpPr/>
          <p:nvPr/>
        </p:nvSpPr>
        <p:spPr>
          <a:xfrm>
            <a:off x="1142640" y="6433920"/>
            <a:ext cx="56383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Sincronização com processos em movimento.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75" name="Shape 13"/>
          <p:cNvSpPr/>
          <p:nvPr/>
        </p:nvSpPr>
        <p:spPr>
          <a:xfrm>
            <a:off x="7599600" y="2224440"/>
            <a:ext cx="6244200" cy="1689120"/>
          </a:xfrm>
          <a:prstGeom prst="roundRect">
            <a:avLst>
              <a:gd name="adj" fmla="val 2014"/>
            </a:avLst>
          </a:prstGeom>
          <a:solidFill>
            <a:srgbClr val="b6d6f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6" name="Image 0" descr="preencoded.png"/>
          <p:cNvPicPr/>
          <p:nvPr/>
        </p:nvPicPr>
        <p:blipFill>
          <a:blip r:embed="rId1"/>
          <a:stretch/>
        </p:blipFill>
        <p:spPr>
          <a:xfrm>
            <a:off x="7826400" y="2568600"/>
            <a:ext cx="282960" cy="226440"/>
          </a:xfrm>
          <a:prstGeom prst="rect">
            <a:avLst/>
          </a:prstGeom>
          <a:ln w="0">
            <a:noFill/>
          </a:ln>
        </p:spPr>
      </p:pic>
      <p:sp>
        <p:nvSpPr>
          <p:cNvPr id="477" name="Text 14"/>
          <p:cNvSpPr/>
          <p:nvPr/>
        </p:nvSpPr>
        <p:spPr>
          <a:xfrm>
            <a:off x="8336520" y="2507760"/>
            <a:ext cx="5280480" cy="108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1" lang="en-US" sz="1750" spc="-1" strike="noStrike">
                <a:solidFill>
                  <a:srgbClr val="000000"/>
                </a:solidFill>
                <a:latin typeface="Inter"/>
                <a:ea typeface="Inter"/>
              </a:rPr>
              <a:t>Essencial:</a:t>
            </a:r>
            <a:r>
              <a:rPr b="0" lang="en-US" sz="1750" spc="-1" strike="noStrike">
                <a:solidFill>
                  <a:srgbClr val="000000"/>
                </a:solidFill>
                <a:latin typeface="Inter"/>
                <a:ea typeface="Inter"/>
              </a:rPr>
              <a:t> Todos devem conhecer com antecedência </a:t>
            </a:r>
            <a:r>
              <a:rPr b="1" lang="en-US" sz="1750" spc="-1" strike="noStrike">
                <a:solidFill>
                  <a:srgbClr val="000000"/>
                </a:solidFill>
                <a:latin typeface="Inter"/>
                <a:ea typeface="Inter"/>
              </a:rPr>
              <a:t>o que</a:t>
            </a:r>
            <a:r>
              <a:rPr b="0" lang="en-US" sz="1750" spc="-1" strike="noStrike">
                <a:solidFill>
                  <a:srgbClr val="000000"/>
                </a:solidFill>
                <a:latin typeface="Inter"/>
                <a:ea typeface="Inter"/>
              </a:rPr>
              <a:t> está planejado, </a:t>
            </a:r>
            <a:r>
              <a:rPr b="1" lang="en-US" sz="1750" spc="-1" strike="noStrike">
                <a:solidFill>
                  <a:srgbClr val="000000"/>
                </a:solidFill>
                <a:latin typeface="Inter"/>
                <a:ea typeface="Inter"/>
              </a:rPr>
              <a:t>como</a:t>
            </a:r>
            <a:r>
              <a:rPr b="0" lang="en-US" sz="1750" spc="-1" strike="noStrike">
                <a:solidFill>
                  <a:srgbClr val="000000"/>
                </a:solidFill>
                <a:latin typeface="Inter"/>
                <a:ea typeface="Inter"/>
              </a:rPr>
              <a:t>, </a:t>
            </a:r>
            <a:r>
              <a:rPr b="1" lang="en-US" sz="1750" spc="-1" strike="noStrike">
                <a:solidFill>
                  <a:srgbClr val="000000"/>
                </a:solidFill>
                <a:latin typeface="Inter"/>
                <a:ea typeface="Inter"/>
              </a:rPr>
              <a:t>quando</a:t>
            </a:r>
            <a:r>
              <a:rPr b="0" lang="en-US" sz="1750" spc="-1" strike="noStrike">
                <a:solidFill>
                  <a:srgbClr val="000000"/>
                </a:solidFill>
                <a:latin typeface="Inter"/>
                <a:ea typeface="Inter"/>
              </a:rPr>
              <a:t>, </a:t>
            </a:r>
            <a:r>
              <a:rPr b="1" lang="en-US" sz="1750" spc="-1" strike="noStrike">
                <a:solidFill>
                  <a:srgbClr val="000000"/>
                </a:solidFill>
                <a:latin typeface="Inter"/>
                <a:ea typeface="Inter"/>
              </a:rPr>
              <a:t>quanto</a:t>
            </a:r>
            <a:r>
              <a:rPr b="0" lang="en-US" sz="1750" spc="-1" strike="noStrike">
                <a:solidFill>
                  <a:srgbClr val="000000"/>
                </a:solidFill>
                <a:latin typeface="Inter"/>
                <a:ea typeface="Inter"/>
              </a:rPr>
              <a:t> e </a:t>
            </a:r>
            <a:r>
              <a:rPr b="1" lang="en-US" sz="1750" spc="-1" strike="noStrike">
                <a:solidFill>
                  <a:srgbClr val="000000"/>
                </a:solidFill>
                <a:latin typeface="Inter"/>
                <a:ea typeface="Inter"/>
              </a:rPr>
              <a:t>por quem</a:t>
            </a:r>
            <a:r>
              <a:rPr b="0" lang="en-US" sz="1750" spc="-1" strike="noStrike">
                <a:solidFill>
                  <a:srgbClr val="000000"/>
                </a:solidFill>
                <a:latin typeface="Inter"/>
                <a:ea typeface="Inter"/>
              </a:rPr>
              <a:t> será executado.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78" name="Text 15"/>
          <p:cNvSpPr/>
          <p:nvPr/>
        </p:nvSpPr>
        <p:spPr>
          <a:xfrm>
            <a:off x="7599600" y="416916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Objetivo vs. Meta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479" name="Text 16"/>
          <p:cNvSpPr/>
          <p:nvPr/>
        </p:nvSpPr>
        <p:spPr>
          <a:xfrm>
            <a:off x="7599600" y="4750200"/>
            <a:ext cx="624420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1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Objetivo:</a:t>
            </a: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 marco de desempenho desejado.</a:t>
            </a:r>
            <a:endParaRPr b="0" lang="pt-BR" sz="1750" spc="-1" strike="noStrike">
              <a:latin typeface="Arial"/>
            </a:endParaRPr>
          </a:p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1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Meta:</a:t>
            </a: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 objetivo + valor + prazo definidos.</a:t>
            </a:r>
            <a:endParaRPr b="0" lang="pt-BR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ext 0"/>
          <p:cNvSpPr/>
          <p:nvPr/>
        </p:nvSpPr>
        <p:spPr>
          <a:xfrm>
            <a:off x="781560" y="1123560"/>
            <a:ext cx="5685840" cy="69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451"/>
              </a:lnSpc>
              <a:buNone/>
              <a:tabLst>
                <a:tab algn="l" pos="0"/>
              </a:tabLst>
            </a:pPr>
            <a:r>
              <a:rPr b="0" lang="en-US" sz="43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Estabelecendo Metas</a:t>
            </a:r>
            <a:endParaRPr b="0" lang="pt-BR" sz="4350" spc="-1" strike="noStrike">
              <a:latin typeface="Arial"/>
            </a:endParaRPr>
          </a:p>
        </p:txBody>
      </p:sp>
      <p:sp>
        <p:nvSpPr>
          <p:cNvPr id="481" name="Text 1"/>
          <p:cNvSpPr/>
          <p:nvPr/>
        </p:nvSpPr>
        <p:spPr>
          <a:xfrm>
            <a:off x="829440" y="2151000"/>
            <a:ext cx="12970800" cy="96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7549"/>
              </a:lnSpc>
              <a:buNone/>
              <a:tabLst>
                <a:tab algn="l" pos="0"/>
              </a:tabLst>
            </a:pPr>
            <a:r>
              <a:rPr b="0" lang="en-US" sz="60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META = OBJETIVO + VALOR + PRAZO</a:t>
            </a:r>
            <a:endParaRPr b="0" lang="pt-BR" sz="6050" spc="-1" strike="noStrike">
              <a:latin typeface="Arial"/>
            </a:endParaRPr>
          </a:p>
        </p:txBody>
      </p:sp>
      <p:sp>
        <p:nvSpPr>
          <p:cNvPr id="482" name="Shape 2"/>
          <p:cNvSpPr/>
          <p:nvPr/>
        </p:nvSpPr>
        <p:spPr>
          <a:xfrm>
            <a:off x="781560" y="3443400"/>
            <a:ext cx="13067280" cy="2476080"/>
          </a:xfrm>
          <a:prstGeom prst="roundRect">
            <a:avLst>
              <a:gd name="adj" fmla="val 1353"/>
            </a:avLst>
          </a:prstGeom>
          <a:solidFill>
            <a:srgbClr val="edebe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Shape 3"/>
          <p:cNvSpPr/>
          <p:nvPr/>
        </p:nvSpPr>
        <p:spPr>
          <a:xfrm>
            <a:off x="781560" y="3443400"/>
            <a:ext cx="4355280" cy="2476080"/>
          </a:xfrm>
          <a:prstGeom prst="roundRect">
            <a:avLst>
              <a:gd name="adj" fmla="val 1353"/>
            </a:avLst>
          </a:prstGeom>
          <a:solidFill>
            <a:srgbClr val="edebe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Text 4"/>
          <p:cNvSpPr/>
          <p:nvPr/>
        </p:nvSpPr>
        <p:spPr>
          <a:xfrm>
            <a:off x="1004760" y="3666600"/>
            <a:ext cx="2790720" cy="3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2150" spc="-1" strike="noStrike">
                <a:solidFill>
                  <a:srgbClr val="000000"/>
                </a:solidFill>
                <a:latin typeface="DM Sans Medium"/>
                <a:ea typeface="DM Sans Medium"/>
              </a:rPr>
              <a:t>😴</a:t>
            </a:r>
            <a:r>
              <a:rPr b="0" lang="en-US" sz="21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 </a:t>
            </a:r>
            <a:r>
              <a:rPr b="0" lang="en-US" sz="21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Meta Fácil</a:t>
            </a:r>
            <a:endParaRPr b="0" lang="pt-BR" sz="2150" spc="-1" strike="noStrike">
              <a:latin typeface="Arial"/>
            </a:endParaRPr>
          </a:p>
        </p:txBody>
      </p:sp>
      <p:sp>
        <p:nvSpPr>
          <p:cNvPr id="485" name="Text 5"/>
          <p:cNvSpPr/>
          <p:nvPr/>
        </p:nvSpPr>
        <p:spPr>
          <a:xfrm>
            <a:off x="1004760" y="4147200"/>
            <a:ext cx="390888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A equipe não desenvolve todo o potencial.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86" name="Text 6"/>
          <p:cNvSpPr/>
          <p:nvPr/>
        </p:nvSpPr>
        <p:spPr>
          <a:xfrm>
            <a:off x="1004760" y="4987800"/>
            <a:ext cx="390888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Consequência:</a:t>
            </a: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 Tédio.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87" name="Shape 7"/>
          <p:cNvSpPr/>
          <p:nvPr/>
        </p:nvSpPr>
        <p:spPr>
          <a:xfrm>
            <a:off x="5137200" y="3443400"/>
            <a:ext cx="4355640" cy="2476080"/>
          </a:xfrm>
          <a:prstGeom prst="rect">
            <a:avLst/>
          </a:prstGeom>
          <a:solidFill>
            <a:srgbClr val="edebe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Shape 8"/>
          <p:cNvSpPr/>
          <p:nvPr/>
        </p:nvSpPr>
        <p:spPr>
          <a:xfrm>
            <a:off x="5137200" y="3443400"/>
            <a:ext cx="30240" cy="2476080"/>
          </a:xfrm>
          <a:prstGeom prst="roundRect">
            <a:avLst>
              <a:gd name="adj" fmla="val 109884"/>
            </a:avLst>
          </a:prstGeom>
          <a:solidFill>
            <a:srgbClr val="d3d1c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Text 9"/>
          <p:cNvSpPr/>
          <p:nvPr/>
        </p:nvSpPr>
        <p:spPr>
          <a:xfrm>
            <a:off x="5360400" y="3666600"/>
            <a:ext cx="2790720" cy="3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2150" spc="-1" strike="noStrike">
                <a:solidFill>
                  <a:srgbClr val="000000"/>
                </a:solidFill>
                <a:latin typeface="DM Sans Medium"/>
                <a:ea typeface="DM Sans Medium"/>
              </a:rPr>
              <a:t>🚀</a:t>
            </a:r>
            <a:r>
              <a:rPr b="0" lang="en-US" sz="21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 </a:t>
            </a:r>
            <a:r>
              <a:rPr b="0" lang="en-US" sz="21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Meta Desafiadora</a:t>
            </a:r>
            <a:endParaRPr b="0" lang="pt-BR" sz="2150" spc="-1" strike="noStrike">
              <a:latin typeface="Arial"/>
            </a:endParaRPr>
          </a:p>
        </p:txBody>
      </p:sp>
      <p:sp>
        <p:nvSpPr>
          <p:cNvPr id="490" name="Text 10"/>
          <p:cNvSpPr/>
          <p:nvPr/>
        </p:nvSpPr>
        <p:spPr>
          <a:xfrm>
            <a:off x="5360400" y="4147200"/>
            <a:ext cx="390888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A equipe desenvolve soluções criativas para alcançá-la.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91" name="Text 11"/>
          <p:cNvSpPr/>
          <p:nvPr/>
        </p:nvSpPr>
        <p:spPr>
          <a:xfrm>
            <a:off x="5360400" y="4987800"/>
            <a:ext cx="390888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Consequência:</a:t>
            </a: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 Desenvolvimento e conhecimento.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92" name="Shape 12"/>
          <p:cNvSpPr/>
          <p:nvPr/>
        </p:nvSpPr>
        <p:spPr>
          <a:xfrm>
            <a:off x="9493200" y="3443400"/>
            <a:ext cx="4355280" cy="2476080"/>
          </a:xfrm>
          <a:prstGeom prst="rect">
            <a:avLst/>
          </a:prstGeom>
          <a:solidFill>
            <a:srgbClr val="edebe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Shape 13"/>
          <p:cNvSpPr/>
          <p:nvPr/>
        </p:nvSpPr>
        <p:spPr>
          <a:xfrm>
            <a:off x="9493200" y="3443400"/>
            <a:ext cx="30240" cy="2476080"/>
          </a:xfrm>
          <a:prstGeom prst="roundRect">
            <a:avLst>
              <a:gd name="adj" fmla="val 109884"/>
            </a:avLst>
          </a:prstGeom>
          <a:solidFill>
            <a:srgbClr val="d3d1c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4" name="Text 14"/>
          <p:cNvSpPr/>
          <p:nvPr/>
        </p:nvSpPr>
        <p:spPr>
          <a:xfrm>
            <a:off x="9716400" y="3666600"/>
            <a:ext cx="2790720" cy="3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2150" spc="-1" strike="noStrike">
                <a:solidFill>
                  <a:srgbClr val="000000"/>
                </a:solidFill>
                <a:latin typeface="DM Sans Medium"/>
                <a:ea typeface="DM Sans Medium"/>
              </a:rPr>
              <a:t>😰</a:t>
            </a:r>
            <a:r>
              <a:rPr b="0" lang="en-US" sz="21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 </a:t>
            </a:r>
            <a:r>
              <a:rPr b="0" lang="en-US" sz="21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Meta Impossível</a:t>
            </a:r>
            <a:endParaRPr b="0" lang="pt-BR" sz="2150" spc="-1" strike="noStrike">
              <a:latin typeface="Arial"/>
            </a:endParaRPr>
          </a:p>
        </p:txBody>
      </p:sp>
      <p:sp>
        <p:nvSpPr>
          <p:cNvPr id="495" name="Text 15"/>
          <p:cNvSpPr/>
          <p:nvPr/>
        </p:nvSpPr>
        <p:spPr>
          <a:xfrm>
            <a:off x="9716400" y="4147200"/>
            <a:ext cx="390888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A equipe sabe que não alcançará apesar do esforço.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96" name="Text 16"/>
          <p:cNvSpPr/>
          <p:nvPr/>
        </p:nvSpPr>
        <p:spPr>
          <a:xfrm>
            <a:off x="9716400" y="4987800"/>
            <a:ext cx="390888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Consequência:</a:t>
            </a: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 Ansiedade e desmotivação.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497" name="Shape 17"/>
          <p:cNvSpPr/>
          <p:nvPr/>
        </p:nvSpPr>
        <p:spPr>
          <a:xfrm>
            <a:off x="781560" y="6166800"/>
            <a:ext cx="13067280" cy="938880"/>
          </a:xfrm>
          <a:prstGeom prst="roundRect">
            <a:avLst>
              <a:gd name="adj" fmla="val 3566"/>
            </a:avLst>
          </a:prstGeom>
          <a:solidFill>
            <a:srgbClr val="b6fcb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8" name="Image 0" descr="preencoded.png"/>
          <p:cNvPicPr/>
          <p:nvPr/>
        </p:nvPicPr>
        <p:blipFill>
          <a:blip r:embed="rId1"/>
          <a:stretch/>
        </p:blipFill>
        <p:spPr>
          <a:xfrm>
            <a:off x="1004760" y="6501960"/>
            <a:ext cx="278640" cy="222840"/>
          </a:xfrm>
          <a:prstGeom prst="rect">
            <a:avLst/>
          </a:prstGeom>
          <a:ln w="0">
            <a:noFill/>
          </a:ln>
        </p:spPr>
      </p:pic>
      <p:sp>
        <p:nvSpPr>
          <p:cNvPr id="499" name="Text 18"/>
          <p:cNvSpPr/>
          <p:nvPr/>
        </p:nvSpPr>
        <p:spPr>
          <a:xfrm>
            <a:off x="1506960" y="6442200"/>
            <a:ext cx="1211832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1750" spc="-1" strike="noStrike">
                <a:solidFill>
                  <a:srgbClr val="000000"/>
                </a:solidFill>
                <a:latin typeface="Inter"/>
                <a:ea typeface="Inter"/>
              </a:rPr>
              <a:t>Exemplo:</a:t>
            </a:r>
            <a:r>
              <a:rPr b="0" lang="en-US" sz="1750" spc="-1" strike="noStrike">
                <a:solidFill>
                  <a:srgbClr val="000000"/>
                </a:solidFill>
                <a:latin typeface="Inter"/>
                <a:ea typeface="Inter"/>
              </a:rPr>
              <a:t> Reduzir o número de reclamações de clientes de X para Y até 31/12/26.</a:t>
            </a:r>
            <a:endParaRPr b="0" lang="pt-BR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 0"/>
          <p:cNvSpPr/>
          <p:nvPr/>
        </p:nvSpPr>
        <p:spPr>
          <a:xfrm>
            <a:off x="793800" y="1255320"/>
            <a:ext cx="856332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0" lang="en-US" sz="44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Fases do Planejamento do Setor</a:t>
            </a:r>
            <a:endParaRPr b="0" lang="pt-BR" sz="4450" spc="-1" strike="noStrike">
              <a:latin typeface="Arial"/>
            </a:endParaRPr>
          </a:p>
        </p:txBody>
      </p:sp>
      <p:pic>
        <p:nvPicPr>
          <p:cNvPr id="501" name="Image 0" descr="preencoded.png"/>
          <p:cNvPicPr/>
          <p:nvPr/>
        </p:nvPicPr>
        <p:blipFill>
          <a:blip r:embed="rId1"/>
          <a:stretch/>
        </p:blipFill>
        <p:spPr>
          <a:xfrm>
            <a:off x="793800" y="2417400"/>
            <a:ext cx="13042440" cy="3575520"/>
          </a:xfrm>
          <a:prstGeom prst="rect">
            <a:avLst/>
          </a:prstGeom>
          <a:ln w="0">
            <a:noFill/>
          </a:ln>
        </p:spPr>
      </p:pic>
      <p:sp>
        <p:nvSpPr>
          <p:cNvPr id="502" name="Text 1"/>
          <p:cNvSpPr/>
          <p:nvPr/>
        </p:nvSpPr>
        <p:spPr>
          <a:xfrm>
            <a:off x="2365920" y="3709800"/>
            <a:ext cx="1970640" cy="70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Analisar Situação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503" name="Text 2"/>
          <p:cNvSpPr/>
          <p:nvPr/>
        </p:nvSpPr>
        <p:spPr>
          <a:xfrm>
            <a:off x="2365920" y="4515840"/>
            <a:ext cx="1970640" cy="56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Revisar a célula frente à missão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504" name="Text 3"/>
          <p:cNvSpPr/>
          <p:nvPr/>
        </p:nvSpPr>
        <p:spPr>
          <a:xfrm>
            <a:off x="5026320" y="3173400"/>
            <a:ext cx="1970640" cy="70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Definir Objetivos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505" name="Text 4"/>
          <p:cNvSpPr/>
          <p:nvPr/>
        </p:nvSpPr>
        <p:spPr>
          <a:xfrm>
            <a:off x="5026320" y="3979440"/>
            <a:ext cx="1970640" cy="84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Estabelecer metas do setor alinhadas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506" name="Text 5"/>
          <p:cNvSpPr/>
          <p:nvPr/>
        </p:nvSpPr>
        <p:spPr>
          <a:xfrm>
            <a:off x="7736400" y="3709800"/>
            <a:ext cx="1970640" cy="70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Estabelecer Metas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507" name="Text 6"/>
          <p:cNvSpPr/>
          <p:nvPr/>
        </p:nvSpPr>
        <p:spPr>
          <a:xfrm>
            <a:off x="7736400" y="4515840"/>
            <a:ext cx="1970640" cy="84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Pessoal, treinamento e equipamento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508" name="Text 7"/>
          <p:cNvSpPr/>
          <p:nvPr/>
        </p:nvSpPr>
        <p:spPr>
          <a:xfrm>
            <a:off x="10421640" y="3808440"/>
            <a:ext cx="1970640" cy="35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Plano de Ação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509" name="Text 8"/>
          <p:cNvSpPr/>
          <p:nvPr/>
        </p:nvSpPr>
        <p:spPr>
          <a:xfrm>
            <a:off x="10421640" y="4261680"/>
            <a:ext cx="1970640" cy="56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O que, como, quem e quando</a:t>
            </a:r>
            <a:endParaRPr b="0" lang="pt-BR" sz="1750" spc="-1" strike="noStrike">
              <a:latin typeface="Arial"/>
            </a:endParaRPr>
          </a:p>
        </p:txBody>
      </p:sp>
      <p:sp>
        <p:nvSpPr>
          <p:cNvPr id="510" name="Text 9"/>
          <p:cNvSpPr/>
          <p:nvPr/>
        </p:nvSpPr>
        <p:spPr>
          <a:xfrm>
            <a:off x="793800" y="6248520"/>
            <a:ext cx="1304244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161613"/>
                </a:solidFill>
                <a:latin typeface="Inter"/>
                <a:ea typeface="Inter"/>
              </a:rPr>
              <a:t>Cada fase conecta a realidade atual da célula aos objetivos estratégicos da empresa, garantindo alinhamento entre missão, metas e ações concretas.</a:t>
            </a:r>
            <a:endParaRPr b="0" lang="pt-BR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ext 0"/>
          <p:cNvSpPr/>
          <p:nvPr/>
        </p:nvSpPr>
        <p:spPr>
          <a:xfrm>
            <a:off x="1079280" y="554760"/>
            <a:ext cx="4821840" cy="56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399"/>
              </a:lnSpc>
              <a:buNone/>
              <a:tabLst>
                <a:tab algn="l" pos="0"/>
              </a:tabLst>
            </a:pPr>
            <a:r>
              <a:rPr b="0" lang="en-US" sz="3550" spc="-1" strike="noStrike">
                <a:solidFill>
                  <a:srgbClr val="161613"/>
                </a:solidFill>
                <a:latin typeface="DM Sans Medium"/>
                <a:ea typeface="DM Sans Medium"/>
              </a:rPr>
              <a:t>Indicadores de Gestão</a:t>
            </a:r>
            <a:endParaRPr b="0" lang="pt-BR" sz="3550" spc="-1" strike="noStrike">
              <a:latin typeface="Arial"/>
            </a:endParaRPr>
          </a:p>
        </p:txBody>
      </p:sp>
      <p:sp>
        <p:nvSpPr>
          <p:cNvPr id="512" name="Text 1"/>
          <p:cNvSpPr/>
          <p:nvPr/>
        </p:nvSpPr>
        <p:spPr>
          <a:xfrm>
            <a:off x="1079280" y="3553920"/>
            <a:ext cx="6014880" cy="51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161613"/>
                </a:solidFill>
                <a:latin typeface="Inter"/>
                <a:ea typeface="Inter"/>
              </a:rPr>
              <a:t>Após definir as metas, estabeleça indicadores para monitorá-las sistematicamente.</a:t>
            </a:r>
            <a:endParaRPr b="0" lang="pt-BR" sz="1400" spc="-1" strike="noStrike">
              <a:latin typeface="Arial"/>
            </a:endParaRPr>
          </a:p>
        </p:txBody>
      </p:sp>
      <p:sp>
        <p:nvSpPr>
          <p:cNvPr id="513" name="Shape 2"/>
          <p:cNvSpPr/>
          <p:nvPr/>
        </p:nvSpPr>
        <p:spPr>
          <a:xfrm>
            <a:off x="1079280" y="4235400"/>
            <a:ext cx="6014880" cy="1188000"/>
          </a:xfrm>
          <a:prstGeom prst="roundRect">
            <a:avLst>
              <a:gd name="adj" fmla="val 2282"/>
            </a:avLst>
          </a:prstGeom>
          <a:solidFill>
            <a:srgbClr val="d6d6d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14" name="Image 0" descr="preencoded.png"/>
          <p:cNvPicPr/>
          <p:nvPr/>
        </p:nvPicPr>
        <p:blipFill>
          <a:blip r:embed="rId1"/>
          <a:stretch/>
        </p:blipFill>
        <p:spPr>
          <a:xfrm>
            <a:off x="1260000" y="4493520"/>
            <a:ext cx="225360" cy="180360"/>
          </a:xfrm>
          <a:prstGeom prst="rect">
            <a:avLst/>
          </a:prstGeom>
          <a:ln w="0">
            <a:noFill/>
          </a:ln>
        </p:spPr>
      </p:pic>
      <p:sp>
        <p:nvSpPr>
          <p:cNvPr id="515" name="Text 3"/>
          <p:cNvSpPr/>
          <p:nvPr/>
        </p:nvSpPr>
        <p:spPr>
          <a:xfrm>
            <a:off x="1666440" y="4424760"/>
            <a:ext cx="5247000" cy="77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001"/>
              </a:lnSpc>
              <a:buNone/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Inter"/>
                <a:ea typeface="Inter"/>
              </a:rPr>
              <a:t>Exemplo:</a:t>
            </a:r>
            <a:r>
              <a:rPr b="0" lang="en-US" sz="1400" spc="-1" strike="noStrike">
                <a:solidFill>
                  <a:srgbClr val="000000"/>
                </a:solidFill>
                <a:latin typeface="Inter"/>
                <a:ea typeface="Inter"/>
              </a:rPr>
              <a:t> % de reclamações = Nº reclamações ÷ Nº atendimentos × 100</a:t>
            </a:r>
            <a:endParaRPr b="0" lang="pt-BR" sz="1400" spc="-1" strike="noStrike">
              <a:latin typeface="Arial"/>
            </a:endParaRPr>
          </a:p>
          <a:p>
            <a:pPr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Inter"/>
                <a:ea typeface="Inter"/>
              </a:rPr>
              <a:t>Meta: 5% ao final de 3 meses — medição </a:t>
            </a:r>
            <a:r>
              <a:rPr b="1" lang="en-US" sz="1400" spc="-1" strike="noStrike">
                <a:solidFill>
                  <a:srgbClr val="000000"/>
                </a:solidFill>
                <a:latin typeface="Inter"/>
                <a:ea typeface="Inter"/>
              </a:rPr>
              <a:t>mensal</a:t>
            </a:r>
            <a:r>
              <a:rPr b="0" lang="en-US" sz="1400" spc="-1" strike="noStrike">
                <a:solidFill>
                  <a:srgbClr val="000000"/>
                </a:solidFill>
                <a:latin typeface="Inter"/>
                <a:ea typeface="Inter"/>
              </a:rPr>
              <a:t>.</a:t>
            </a:r>
            <a:endParaRPr b="0" lang="pt-BR" sz="1400" spc="-1" strike="noStrike">
              <a:latin typeface="Arial"/>
            </a:endParaRPr>
          </a:p>
        </p:txBody>
      </p:sp>
      <p:pic>
        <p:nvPicPr>
          <p:cNvPr id="516" name="Image 1" descr="preencoded.png"/>
          <p:cNvPicPr/>
          <p:nvPr/>
        </p:nvPicPr>
        <p:blipFill>
          <a:blip r:embed="rId2"/>
          <a:stretch/>
        </p:blipFill>
        <p:spPr>
          <a:xfrm>
            <a:off x="7543080" y="1497600"/>
            <a:ext cx="6014880" cy="6014880"/>
          </a:xfrm>
          <a:prstGeom prst="rect">
            <a:avLst/>
          </a:prstGeom>
          <a:ln w="0">
            <a:noFill/>
          </a:ln>
        </p:spPr>
      </p:pic>
      <p:pic>
        <p:nvPicPr>
          <p:cNvPr id="517" name="Image 2" descr="preencoded.png"/>
          <p:cNvPicPr/>
          <p:nvPr/>
        </p:nvPicPr>
        <p:blipFill>
          <a:blip r:embed="rId3"/>
          <a:stretch/>
        </p:blipFill>
        <p:spPr>
          <a:xfrm>
            <a:off x="7543080" y="1497600"/>
            <a:ext cx="6014880" cy="601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LibreOffice/7.3.7.2$Linux_X86_64 LibreOffice_project/30$Build-2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2026-04-29T00:47:38Z</dcterms:created>
  <dc:creator/>
  <dc:description/>
  <dc:language>pt-BR</dc:language>
  <cp:lastModifiedBy/>
  <dcterms:modified xsi:type="dcterms:W3CDTF">2026-04-28T21:48:54Z</dcterms:modified>
  <cp:revision>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</vt:i4>
  </property>
  <property fmtid="{D5CDD505-2E9C-101B-9397-08002B2CF9AE}" pid="3" name="PresentationFormat">
    <vt:lpwstr>On-screen Show (16:9)</vt:lpwstr>
  </property>
  <property fmtid="{D5CDD505-2E9C-101B-9397-08002B2CF9AE}" pid="4" name="Slides">
    <vt:i4>10</vt:i4>
  </property>
</Properties>
</file>